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261" r:id="rId3"/>
    <p:sldId id="609" r:id="rId4"/>
    <p:sldId id="606" r:id="rId5"/>
    <p:sldId id="608" r:id="rId6"/>
    <p:sldId id="607" r:id="rId7"/>
    <p:sldId id="610" r:id="rId8"/>
    <p:sldId id="611" r:id="rId9"/>
    <p:sldId id="613" r:id="rId10"/>
    <p:sldId id="612" r:id="rId11"/>
    <p:sldId id="614" r:id="rId12"/>
    <p:sldId id="615" r:id="rId13"/>
    <p:sldId id="616" r:id="rId14"/>
    <p:sldId id="617" r:id="rId15"/>
    <p:sldId id="618" r:id="rId16"/>
    <p:sldId id="619" r:id="rId17"/>
    <p:sldId id="621" r:id="rId18"/>
    <p:sldId id="620" r:id="rId19"/>
    <p:sldId id="60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66"/>
    <a:srgbClr val="CCFF66"/>
    <a:srgbClr val="B0CC24"/>
    <a:srgbClr val="0000FF"/>
    <a:srgbClr val="CC0000"/>
    <a:srgbClr val="00FF00"/>
    <a:srgbClr val="73B14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68" d="100"/>
          <a:sy n="68" d="100"/>
        </p:scale>
        <p:origin x="138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C4A3F-B3CC-4EE2-8A3D-45B39CB12A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54082BC-9A3D-400A-85DC-5997E8C47E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9062F-B446-46EC-AD0F-0A31813AF0AD}" type="datetimeFigureOut">
              <a:rPr lang="en-GB" smtClean="0"/>
              <a:t>06/11/2019</a:t>
            </a:fld>
            <a:endParaRPr lang="en-GB"/>
          </a:p>
        </p:txBody>
      </p:sp>
      <p:sp>
        <p:nvSpPr>
          <p:cNvPr id="4" name="Footer Placeholder 3">
            <a:extLst>
              <a:ext uri="{FF2B5EF4-FFF2-40B4-BE49-F238E27FC236}">
                <a16:creationId xmlns:a16="http://schemas.microsoft.com/office/drawing/2014/main" id="{F6529A38-CEF5-4773-B27B-FFA660B364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499274-C138-412F-8F37-5C33202F81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E05FA0-DEB3-4A0D-A0FB-548C98CD32DF}" type="slidenum">
              <a:rPr lang="en-GB" smtClean="0"/>
              <a:t>‹#›</a:t>
            </a:fld>
            <a:endParaRPr lang="en-GB"/>
          </a:p>
        </p:txBody>
      </p:sp>
    </p:spTree>
    <p:extLst>
      <p:ext uri="{BB962C8B-B14F-4D97-AF65-F5344CB8AC3E}">
        <p14:creationId xmlns:p14="http://schemas.microsoft.com/office/powerpoint/2010/main" val="1306744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BFC90-87FA-427C-97D8-B3C016DADF37}" type="datetimeFigureOut">
              <a:rPr lang="en-GB" smtClean="0"/>
              <a:t>06/11/2019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0DAF2-1419-4870-9926-4500B0A302FD}" type="slidenum">
              <a:rPr lang="en-GB" smtClean="0"/>
              <a:t>‹#›</a:t>
            </a:fld>
            <a:endParaRPr lang="en-GB"/>
          </a:p>
        </p:txBody>
      </p:sp>
    </p:spTree>
    <p:extLst>
      <p:ext uri="{BB962C8B-B14F-4D97-AF65-F5344CB8AC3E}">
        <p14:creationId xmlns:p14="http://schemas.microsoft.com/office/powerpoint/2010/main" val="2056955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E0DAF2-1419-4870-9926-4500B0A302FD}" type="slidenum">
              <a:rPr lang="en-GB" smtClean="0"/>
              <a:t>1</a:t>
            </a:fld>
            <a:endParaRPr lang="en-GB"/>
          </a:p>
        </p:txBody>
      </p:sp>
    </p:spTree>
    <p:extLst>
      <p:ext uri="{BB962C8B-B14F-4D97-AF65-F5344CB8AC3E}">
        <p14:creationId xmlns:p14="http://schemas.microsoft.com/office/powerpoint/2010/main" val="168920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5B3EF-31AF-486E-9361-C65543B3D386}"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AE9C7-F281-43B7-96A5-C24DB8019CBD}"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13573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C2599-58E5-4EAD-8F36-B9D1A65E30E2}"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301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CA19B-18EF-4026-8675-8A5D9C9CAE4B}"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4673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B3B932-D85B-45FF-B26D-736492B39DE6}"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55998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536276-ADBF-48CF-9351-E4BFE5F46092}"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8035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35C64D-F3AA-46CC-B9E9-6FBBFF4F6440}" type="datetime1">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40492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465DBC-DAD2-4149-9B4A-78C9508B7663}" type="datetime1">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3621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93EB6-0078-46C9-AC34-D27FF2C47217}" type="datetime1">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9391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3B32F8-ABBA-49EC-A426-E610F271C11E}"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8558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AF4C3-B326-49BA-B2DA-72C589601558}"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523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1C60B-953F-40E6-9DB5-812510679438}" type="datetime1">
              <a:rPr lang="en-US" smtClean="0"/>
              <a:t>11/6/2019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t>‹#›</a:t>
            </a:fld>
            <a:endParaRPr lang="en-US"/>
          </a:p>
        </p:txBody>
      </p:sp>
    </p:spTree>
    <p:extLst>
      <p:ext uri="{BB962C8B-B14F-4D97-AF65-F5344CB8AC3E}">
        <p14:creationId xmlns:p14="http://schemas.microsoft.com/office/powerpoint/2010/main"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044301"/>
            <a:ext cx="9144000" cy="1943900"/>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897" y="5753754"/>
            <a:ext cx="1262743" cy="1228953"/>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2" name="TextBox 11">
            <a:extLst>
              <a:ext uri="{FF2B5EF4-FFF2-40B4-BE49-F238E27FC236}">
                <a16:creationId xmlns:a16="http://schemas.microsoft.com/office/drawing/2014/main" id="{FACA8430-1B75-4E0D-AD90-886FDC0D9FE3}"/>
              </a:ext>
            </a:extLst>
          </p:cNvPr>
          <p:cNvSpPr txBox="1"/>
          <p:nvPr/>
        </p:nvSpPr>
        <p:spPr>
          <a:xfrm>
            <a:off x="8371" y="668097"/>
            <a:ext cx="9144000" cy="5078313"/>
          </a:xfrm>
          <a:prstGeom prst="rect">
            <a:avLst/>
          </a:prstGeom>
          <a:noFill/>
        </p:spPr>
        <p:txBody>
          <a:bodyPr wrap="square" rtlCol="0">
            <a:spAutoFit/>
          </a:bodyPr>
          <a:lstStyle/>
          <a:p>
            <a:pPr algn="ctr"/>
            <a:r>
              <a:rPr lang="en-US" sz="2800" b="1" cap="all" dirty="0">
                <a:solidFill>
                  <a:srgbClr val="000000"/>
                </a:solidFill>
                <a:latin typeface="Times New Roman" panose="02020603050405020304" pitchFamily="18" charset="0"/>
                <a:ea typeface="Times New Roman" panose="02020603050405020304" pitchFamily="18" charset="0"/>
              </a:rPr>
              <a:t>MODULE: The Respiratory System</a:t>
            </a:r>
          </a:p>
          <a:p>
            <a:pPr algn="l" defTabSz="457200" rtl="0"/>
            <a:r>
              <a:rPr lang="fr-FR" sz="2000" b="1" dirty="0">
                <a:solidFill>
                  <a:prstClr val="black"/>
                </a:solidFill>
                <a:latin typeface="Times New Roman" panose="02020603050405020304" pitchFamily="18" charset="0"/>
                <a:cs typeface="Times New Roman" panose="02020603050405020304" pitchFamily="18" charset="0"/>
              </a:rPr>
              <a:t>STUDY SESSION: 5</a:t>
            </a:r>
          </a:p>
          <a:p>
            <a:pPr algn="l" defTabSz="457200" rtl="0"/>
            <a:r>
              <a:rPr lang="fr-FR" sz="2000" b="1" dirty="0">
                <a:solidFill>
                  <a:prstClr val="black"/>
                </a:solidFill>
                <a:latin typeface="Times New Roman" panose="02020603050405020304" pitchFamily="18" charset="0"/>
                <a:cs typeface="Times New Roman" panose="02020603050405020304" pitchFamily="18" charset="0"/>
              </a:rPr>
              <a:t>DURATION:</a:t>
            </a:r>
            <a:r>
              <a:rPr lang="fr-FR" sz="2000" dirty="0">
                <a:solidFill>
                  <a:prstClr val="black"/>
                </a:solidFill>
                <a:latin typeface="Times New Roman" panose="02020603050405020304" pitchFamily="18" charset="0"/>
                <a:cs typeface="Times New Roman" panose="02020603050405020304" pitchFamily="18" charset="0"/>
              </a:rPr>
              <a:t> </a:t>
            </a:r>
            <a:r>
              <a:rPr lang="fr-FR" sz="2000" b="1" dirty="0">
                <a:solidFill>
                  <a:prstClr val="black"/>
                </a:solidFill>
                <a:latin typeface="Times New Roman" panose="02020603050405020304" pitchFamily="18" charset="0"/>
                <a:cs typeface="Times New Roman" panose="02020603050405020304" pitchFamily="18" charset="0"/>
              </a:rPr>
              <a:t>2hrs </a:t>
            </a:r>
            <a:endParaRPr lang="en-US" dirty="0">
              <a:solidFill>
                <a:prstClr val="black"/>
              </a:solidFill>
              <a:latin typeface="Times New Roman" panose="02020603050405020304" pitchFamily="18" charset="0"/>
              <a:cs typeface="Times New Roman" panose="02020603050405020304" pitchFamily="18" charset="0"/>
            </a:endParaRPr>
          </a:p>
          <a:p>
            <a:pPr algn="ctr"/>
            <a:endParaRPr lang="en-GB" sz="3600" b="1" cap="all" dirty="0">
              <a:solidFill>
                <a:srgbClr val="FF0000"/>
              </a:solidFill>
              <a:latin typeface="Times New Roman" panose="02020603050405020304" pitchFamily="18" charset="0"/>
              <a:cs typeface="Times New Roman" panose="02020603050405020304" pitchFamily="18" charset="0"/>
            </a:endParaRPr>
          </a:p>
          <a:p>
            <a:pPr algn="ctr"/>
            <a:r>
              <a:rPr lang="en-US" sz="3600" b="1" cap="all" dirty="0">
                <a:solidFill>
                  <a:srgbClr val="FF0000"/>
                </a:solidFill>
                <a:latin typeface="Times New Roman" panose="02020603050405020304" pitchFamily="18" charset="0"/>
                <a:cs typeface="Times New Roman" panose="02020603050405020304" pitchFamily="18" charset="0"/>
              </a:rPr>
              <a:t>Chemical control of breathing</a:t>
            </a:r>
            <a:endParaRPr lang="en-GB" sz="3600" cap="all" dirty="0">
              <a:solidFill>
                <a:srgbClr val="FF0000"/>
              </a:solidFill>
              <a:latin typeface="Times New Roman" panose="02020603050405020304" pitchFamily="18" charset="0"/>
              <a:cs typeface="Times New Roman" panose="02020603050405020304" pitchFamily="18" charset="0"/>
            </a:endParaRPr>
          </a:p>
          <a:p>
            <a:pPr algn="l" defTabSz="457200" rtl="0">
              <a:defRPr/>
            </a:pPr>
            <a:endParaRPr lang="en-US" sz="2000" b="1" dirty="0">
              <a:solidFill>
                <a:prstClr val="black"/>
              </a:solidFill>
              <a:latin typeface="Times New Roman" panose="02020603050405020304" pitchFamily="18" charset="0"/>
              <a:cs typeface="Times New Roman" panose="02020603050405020304" pitchFamily="18" charset="0"/>
            </a:endParaRPr>
          </a:p>
          <a:p>
            <a:pPr algn="l" defTabSz="457200" rtl="0">
              <a:defRPr/>
            </a:pPr>
            <a:r>
              <a:rPr lang="en-US" sz="2000" b="1" dirty="0">
                <a:solidFill>
                  <a:prstClr val="black"/>
                </a:solidFill>
                <a:latin typeface="Times New Roman" panose="02020603050405020304" pitchFamily="18" charset="0"/>
                <a:cs typeface="Times New Roman" panose="02020603050405020304" pitchFamily="18" charset="0"/>
              </a:rPr>
              <a:t>Module staff:</a:t>
            </a:r>
          </a:p>
          <a:p>
            <a:r>
              <a:rPr lang="en-US" dirty="0">
                <a:solidFill>
                  <a:prstClr val="black"/>
                </a:solidFill>
                <a:latin typeface="Times New Roman" panose="02020603050405020304" pitchFamily="18" charset="0"/>
                <a:cs typeface="Times New Roman" panose="02020603050405020304" pitchFamily="18" charset="0"/>
              </a:rPr>
              <a:t>Dr. Hadeel S. Al Ali   </a:t>
            </a:r>
            <a:r>
              <a:rPr lang="en-GB" dirty="0">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Dr. </a:t>
            </a:r>
            <a:r>
              <a:rPr lang="en-GB" dirty="0" err="1">
                <a:latin typeface="Times New Roman" panose="02020603050405020304" pitchFamily="18" charset="0"/>
                <a:cs typeface="Times New Roman" panose="02020603050405020304" pitchFamily="18" charset="0"/>
              </a:rPr>
              <a:t>Kadhum</a:t>
            </a:r>
            <a:r>
              <a:rPr lang="en-GB" dirty="0">
                <a:latin typeface="Times New Roman" panose="02020603050405020304" pitchFamily="18" charset="0"/>
                <a:cs typeface="Times New Roman" panose="02020603050405020304" pitchFamily="18" charset="0"/>
              </a:rPr>
              <a:t> Salih</a:t>
            </a:r>
            <a:endParaRPr lang="en-US" dirty="0">
              <a:solidFill>
                <a:prstClr val="black"/>
              </a:solidFill>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rPr>
              <a:t>Dr. </a:t>
            </a:r>
            <a:r>
              <a:rPr lang="en-GB" dirty="0">
                <a:latin typeface="Times New Roman" panose="02020603050405020304" pitchFamily="18" charset="0"/>
                <a:cs typeface="Times New Roman" panose="02020603050405020304" pitchFamily="18" charset="0"/>
              </a:rPr>
              <a:t>Aamir </a:t>
            </a:r>
            <a:r>
              <a:rPr lang="en-GB" dirty="0" err="1">
                <a:latin typeface="Times New Roman" panose="02020603050405020304" pitchFamily="18" charset="0"/>
                <a:cs typeface="Times New Roman" panose="02020603050405020304" pitchFamily="18" charset="0"/>
              </a:rPr>
              <a:t>Qasim</a:t>
            </a:r>
            <a:r>
              <a:rPr lang="en-GB" dirty="0">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Dr. </a:t>
            </a:r>
            <a:r>
              <a:rPr lang="en-GB" dirty="0">
                <a:latin typeface="Times New Roman" panose="02020603050405020304" pitchFamily="18" charset="0"/>
                <a:cs typeface="Times New Roman" panose="02020603050405020304" pitchFamily="18" charset="0"/>
              </a:rPr>
              <a:t>Majid Hameed</a:t>
            </a:r>
          </a:p>
          <a:p>
            <a:r>
              <a:rPr lang="en-US" dirty="0">
                <a:solidFill>
                  <a:prstClr val="black"/>
                </a:solidFill>
                <a:latin typeface="Times New Roman" panose="02020603050405020304" pitchFamily="18" charset="0"/>
                <a:cs typeface="Times New Roman" panose="02020603050405020304" pitchFamily="18" charset="0"/>
              </a:rPr>
              <a:t>Dr. </a:t>
            </a:r>
            <a:r>
              <a:rPr lang="en-GB" dirty="0">
                <a:latin typeface="Times New Roman" panose="02020603050405020304" pitchFamily="18" charset="0"/>
                <a:cs typeface="Times New Roman" panose="02020603050405020304" pitchFamily="18" charset="0"/>
              </a:rPr>
              <a:t>Firas Muhammed                  Dr. </a:t>
            </a:r>
            <a:r>
              <a:rPr lang="en-GB" dirty="0" err="1">
                <a:latin typeface="Times New Roman" panose="02020603050405020304" pitchFamily="18" charset="0"/>
                <a:cs typeface="Times New Roman" panose="02020603050405020304" pitchFamily="18" charset="0"/>
              </a:rPr>
              <a:t>Luma</a:t>
            </a:r>
            <a:r>
              <a:rPr lang="en-GB" dirty="0">
                <a:latin typeface="Times New Roman" panose="02020603050405020304" pitchFamily="18" charset="0"/>
                <a:cs typeface="Times New Roman" panose="02020603050405020304" pitchFamily="18" charset="0"/>
              </a:rPr>
              <a:t> Ahmed</a:t>
            </a:r>
          </a:p>
          <a:p>
            <a:r>
              <a:rPr lang="en-GB" dirty="0">
                <a:latin typeface="Times New Roman" panose="02020603050405020304" pitchFamily="18" charset="0"/>
                <a:cs typeface="Times New Roman" panose="02020603050405020304" pitchFamily="18" charset="0"/>
              </a:rPr>
              <a:t>Dr. Ihsan </a:t>
            </a:r>
            <a:r>
              <a:rPr lang="en-GB" dirty="0" err="1">
                <a:latin typeface="Times New Roman" panose="02020603050405020304" pitchFamily="18" charset="0"/>
                <a:cs typeface="Times New Roman" panose="02020603050405020304" pitchFamily="18" charset="0"/>
              </a:rPr>
              <a:t>Mardan</a:t>
            </a:r>
            <a:r>
              <a:rPr lang="en-GB" dirty="0">
                <a:latin typeface="Times New Roman" panose="02020603050405020304" pitchFamily="18" charset="0"/>
                <a:cs typeface="Times New Roman" panose="02020603050405020304" pitchFamily="18" charset="0"/>
              </a:rPr>
              <a:t>                        Dr. Nawal Mustafa</a:t>
            </a:r>
          </a:p>
          <a:p>
            <a:r>
              <a:rPr lang="en-US" dirty="0">
                <a:solidFill>
                  <a:prstClr val="black"/>
                </a:solidFill>
                <a:latin typeface="Times New Roman" panose="02020603050405020304" pitchFamily="18" charset="0"/>
                <a:cs typeface="Times New Roman" panose="02020603050405020304" pitchFamily="18" charset="0"/>
              </a:rPr>
              <a:t>  </a:t>
            </a:r>
          </a:p>
          <a:p>
            <a:pPr algn="l" defTabSz="457200" rtl="0"/>
            <a:endParaRPr lang="en-US" dirty="0">
              <a:solidFill>
                <a:prstClr val="black"/>
              </a:solidFill>
              <a:latin typeface="Times New Roman" panose="02020603050405020304" pitchFamily="18" charset="0"/>
              <a:cs typeface="Times New Roman" panose="02020603050405020304" pitchFamily="18" charset="0"/>
            </a:endParaRPr>
          </a:p>
          <a:p>
            <a:pPr algn="l" defTabSz="457200" rtl="0"/>
            <a:r>
              <a:rPr lang="en-US" dirty="0">
                <a:solidFill>
                  <a:prstClr val="black"/>
                </a:solidFill>
                <a:latin typeface="Times New Roman" panose="02020603050405020304" pitchFamily="18" charset="0"/>
                <a:cs typeface="Times New Roman" panose="02020603050405020304" pitchFamily="18" charset="0"/>
              </a:rPr>
              <a:t> </a:t>
            </a:r>
          </a:p>
          <a:p>
            <a:pPr algn="l" defTabSz="457200" rtl="0"/>
            <a:endParaRPr lang="en-US" dirty="0">
              <a:solidFill>
                <a:prstClr val="black"/>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003AE50-0439-46FA-9771-61576C25CC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104161"/>
            <a:ext cx="810951" cy="77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C:\Users\majid\Pictures\images2QFON8IK.png">
            <a:extLst>
              <a:ext uri="{FF2B5EF4-FFF2-40B4-BE49-F238E27FC236}">
                <a16:creationId xmlns:a16="http://schemas.microsoft.com/office/drawing/2014/main" id="{B526FB2E-2877-43B4-A500-FB46CA25A4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312" y="6051793"/>
            <a:ext cx="866942" cy="6895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5">
            <a:extLst>
              <a:ext uri="{FF2B5EF4-FFF2-40B4-BE49-F238E27FC236}">
                <a16:creationId xmlns:a16="http://schemas.microsoft.com/office/drawing/2014/main" id="{58487E70-69FA-4C1E-8E34-CAF1A663B02D}"/>
              </a:ext>
            </a:extLst>
          </p:cNvPr>
          <p:cNvSpPr txBox="1"/>
          <p:nvPr/>
        </p:nvSpPr>
        <p:spPr>
          <a:xfrm>
            <a:off x="1403648" y="6097697"/>
            <a:ext cx="5100638" cy="643671"/>
          </a:xfrm>
          <a:prstGeom prst="rect">
            <a:avLst/>
          </a:prstGeom>
          <a:noFill/>
        </p:spPr>
        <p:txBody>
          <a:bodyPr wrap="square" rtlCol="1">
            <a:spAutoFit/>
          </a:bodyPr>
          <a:lstStyle/>
          <a:p>
            <a:pPr algn="l" defTabSz="457200" rtl="0"/>
            <a:r>
              <a:rPr lang="en-GB" dirty="0">
                <a:solidFill>
                  <a:prstClr val="black"/>
                </a:solidFill>
                <a:latin typeface="Times New Roman" panose="02020603050405020304" pitchFamily="18" charset="0"/>
                <a:cs typeface="Times New Roman" panose="02020603050405020304" pitchFamily="18" charset="0"/>
              </a:rPr>
              <a:t>For more discussion, questions or cases need help  please post to the session group</a:t>
            </a:r>
            <a:endParaRPr lang="ar-IQ" dirty="0">
              <a:solidFill>
                <a:prstClr val="black"/>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64E330D-F536-44C4-A6D3-162F2D8BBEF1}"/>
              </a:ext>
            </a:extLst>
          </p:cNvPr>
          <p:cNvSpPr/>
          <p:nvPr/>
        </p:nvSpPr>
        <p:spPr>
          <a:xfrm>
            <a:off x="1036595" y="5043332"/>
            <a:ext cx="8054064" cy="954107"/>
          </a:xfrm>
          <a:prstGeom prst="rect">
            <a:avLst/>
          </a:prstGeom>
        </p:spPr>
        <p:txBody>
          <a:bodyPr wrap="square">
            <a:spAutoFit/>
          </a:bodyPr>
          <a:lstStyle/>
          <a:p>
            <a:r>
              <a:rPr lang="en-GB" sz="1400" b="1" dirty="0">
                <a:solidFill>
                  <a:srgbClr val="000000"/>
                </a:solidFill>
                <a:latin typeface="Times New Roman" panose="02020603050405020304" pitchFamily="18" charset="0"/>
                <a:cs typeface="Times New Roman" panose="02020603050405020304" pitchFamily="18" charset="0"/>
              </a:rPr>
              <a:t>Guyton, A.C., Human Physiology and Mechanisms of Disease, 13th Edition, W.B. Saunders, 2016, </a:t>
            </a:r>
            <a:r>
              <a:rPr lang="en-GB" sz="1400" b="1" dirty="0">
                <a:latin typeface="Times New Roman" panose="02020603050405020304" pitchFamily="18" charset="0"/>
                <a:cs typeface="Times New Roman" panose="02020603050405020304" pitchFamily="18" charset="0"/>
              </a:rPr>
              <a:t>ISBN: 978-1-4557-7005-2.</a:t>
            </a:r>
            <a:r>
              <a:rPr lang="en-GB" sz="1400" b="1" dirty="0">
                <a:solidFill>
                  <a:srgbClr val="000000"/>
                </a:solidFill>
                <a:latin typeface="Times New Roman" panose="02020603050405020304" pitchFamily="18" charset="0"/>
                <a:cs typeface="Times New Roman" panose="02020603050405020304" pitchFamily="18" charset="0"/>
              </a:rPr>
              <a:t> </a:t>
            </a:r>
          </a:p>
          <a:p>
            <a:r>
              <a:rPr lang="en-GB" sz="1400" b="1" dirty="0" err="1">
                <a:latin typeface="Times New Roman" panose="02020603050405020304" pitchFamily="18" charset="0"/>
                <a:cs typeface="Times New Roman" panose="02020603050405020304" pitchFamily="18" charset="0"/>
              </a:rPr>
              <a:t>Koeppen</a:t>
            </a:r>
            <a:r>
              <a:rPr lang="en-GB" sz="1400" b="1" dirty="0">
                <a:latin typeface="Times New Roman" panose="02020603050405020304" pitchFamily="18" charset="0"/>
                <a:cs typeface="Times New Roman" panose="02020603050405020304" pitchFamily="18" charset="0"/>
              </a:rPr>
              <a:t>, B.M. &amp; Stanton, B.A. Berne &amp; Levy: Principles of Physiology, 7th Edition, Philadelphia, PA</a:t>
            </a:r>
            <a:r>
              <a:rPr lang="fr-FR" sz="1400" b="1" dirty="0">
                <a:latin typeface="Times New Roman" panose="02020603050405020304" pitchFamily="18" charset="0"/>
                <a:cs typeface="Times New Roman" panose="02020603050405020304" pitchFamily="18" charset="0"/>
              </a:rPr>
              <a:t>, 2018, </a:t>
            </a:r>
            <a:r>
              <a:rPr lang="en-GB" sz="1400" b="1" dirty="0">
                <a:latin typeface="Times New Roman" panose="02020603050405020304" pitchFamily="18" charset="0"/>
                <a:cs typeface="Times New Roman" panose="02020603050405020304" pitchFamily="18" charset="0"/>
              </a:rPr>
              <a:t>ISBN: 978-0-323-39394-2</a:t>
            </a:r>
            <a:r>
              <a:rPr lang="fr-FR" sz="1400" b="1" dirty="0">
                <a:latin typeface="Times New Roman" panose="02020603050405020304" pitchFamily="18" charset="0"/>
                <a:cs typeface="Times New Roman" panose="02020603050405020304" pitchFamily="18" charset="0"/>
              </a:rPr>
              <a:t>.</a:t>
            </a:r>
            <a:endParaRPr lang="en-GB" sz="1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30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9243D044-E5E9-4292-8B8B-8C1E4A4F24D5}"/>
              </a:ext>
            </a:extLst>
          </p:cNvPr>
          <p:cNvSpPr/>
          <p:nvPr/>
        </p:nvSpPr>
        <p:spPr>
          <a:xfrm>
            <a:off x="309488" y="1327126"/>
            <a:ext cx="8532361" cy="3263842"/>
          </a:xfrm>
          <a:prstGeom prst="rect">
            <a:avLst/>
          </a:prstGeom>
        </p:spPr>
        <p:txBody>
          <a:bodyPr wrap="square">
            <a:spAutoFit/>
          </a:bodyPr>
          <a:lstStyle/>
          <a:p>
            <a:pPr marL="457200" marR="20955" lvl="0" indent="-457200" algn="just">
              <a:lnSpc>
                <a:spcPct val="92000"/>
              </a:lnSpc>
              <a:buFont typeface="Wingdings" panose="05000000000000000000" pitchFamily="2" charset="2"/>
              <a:buChar char="Ø"/>
              <a:tabLst>
                <a:tab pos="2286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A young woman is carried out of a club semi-conscious and twitching. She has not been drinking or taking any other drugs. Her respiration is deep and rapid.</a:t>
            </a:r>
          </a:p>
          <a:p>
            <a:pPr marL="365125" marR="20955" lvl="0" algn="just">
              <a:lnSpc>
                <a:spcPct val="92000"/>
              </a:lnSpc>
              <a:tabLst>
                <a:tab pos="2286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A medical student in her group notes that she has ‘tetany’ what do you think may have happened? How would you treat her?</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51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C113D755-9232-4CC4-A677-65C876F7FE2A}"/>
              </a:ext>
            </a:extLst>
          </p:cNvPr>
          <p:cNvSpPr/>
          <p:nvPr/>
        </p:nvSpPr>
        <p:spPr>
          <a:xfrm>
            <a:off x="281356" y="934112"/>
            <a:ext cx="8609428" cy="4267322"/>
          </a:xfrm>
          <a:prstGeom prst="rect">
            <a:avLst/>
          </a:prstGeom>
        </p:spPr>
        <p:txBody>
          <a:bodyPr wrap="square">
            <a:spAutoFit/>
          </a:bodyPr>
          <a:lstStyle/>
          <a:p>
            <a:pPr marL="457200" marR="25400" lvl="0" indent="-457200" algn="just">
              <a:lnSpc>
                <a:spcPct val="90000"/>
              </a:lnSpc>
              <a:buFont typeface="Wingdings" panose="05000000000000000000" pitchFamily="2" charset="2"/>
              <a:buChar char="Ø"/>
              <a:tabLst>
                <a:tab pos="2286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Sketch a graph of the relationship between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and pH for normal blood. Plot pH on the vertical axis (ordinate) and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(in kPa) on the horizontal axis (abscissa). Indicate on the graph the status of a normal individual in normal.</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05"/>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365125" algn="just"/>
            <a:r>
              <a:rPr lang="en-US" sz="3200" b="1" dirty="0">
                <a:latin typeface="Times New Roman" panose="02020603050405020304" pitchFamily="18" charset="0"/>
                <a:ea typeface="Calibri" panose="020F0502020204030204" pitchFamily="34" charset="0"/>
                <a:cs typeface="Times New Roman" panose="02020603050405020304" pitchFamily="18" charset="0"/>
              </a:rPr>
              <a:t>acid base balance who is breathing normally. (Hint – start by plotting the normal pH &amp; normal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2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46C8CB3C-5376-4028-A04B-742A9873F777}"/>
              </a:ext>
            </a:extLst>
          </p:cNvPr>
          <p:cNvSpPr/>
          <p:nvPr/>
        </p:nvSpPr>
        <p:spPr>
          <a:xfrm>
            <a:off x="281354" y="1846702"/>
            <a:ext cx="8426548" cy="2003112"/>
          </a:xfrm>
          <a:prstGeom prst="rect">
            <a:avLst/>
          </a:prstGeom>
        </p:spPr>
        <p:txBody>
          <a:bodyPr wrap="square">
            <a:spAutoFit/>
          </a:bodyPr>
          <a:lstStyle/>
          <a:p>
            <a:pPr marL="457200" marR="342900" lvl="0" indent="-457200" algn="just">
              <a:lnSpc>
                <a:spcPct val="97000"/>
              </a:lnSpc>
              <a:buFont typeface="Wingdings" panose="05000000000000000000" pitchFamily="2" charset="2"/>
              <a:buChar char="Ø"/>
              <a:tabLst>
                <a:tab pos="2286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Indicate on your graph above, the status of an individual who has been (i) hyperventilating for a few minutes (ii)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hypoventilating</a:t>
            </a:r>
            <a:r>
              <a:rPr lang="en-US" sz="3200" b="1" dirty="0">
                <a:latin typeface="Times New Roman" panose="02020603050405020304" pitchFamily="18" charset="0"/>
                <a:ea typeface="Calibri" panose="020F0502020204030204" pitchFamily="34" charset="0"/>
                <a:cs typeface="Times New Roman" panose="02020603050405020304" pitchFamily="18" charset="0"/>
              </a:rPr>
              <a:t> for a few minutes.</a:t>
            </a:r>
            <a:endParaRPr lang="en-GB"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78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B6A7043F-97BB-4241-9DA2-0F45BC660D3B}"/>
              </a:ext>
            </a:extLst>
          </p:cNvPr>
          <p:cNvSpPr/>
          <p:nvPr/>
        </p:nvSpPr>
        <p:spPr>
          <a:xfrm>
            <a:off x="323557" y="1508651"/>
            <a:ext cx="8679766" cy="3046988"/>
          </a:xfrm>
          <a:prstGeom prst="rect">
            <a:avLst/>
          </a:prstGeom>
        </p:spPr>
        <p:txBody>
          <a:bodyPr wrap="square">
            <a:spAutoFit/>
          </a:bodyPr>
          <a:lstStyle/>
          <a:p>
            <a:pPr marL="457200" indent="-457200" algn="just">
              <a:buFont typeface="Wingdings" panose="05000000000000000000" pitchFamily="2" charset="2"/>
              <a:buChar char="Ø"/>
            </a:pPr>
            <a:r>
              <a:rPr lang="en-US" sz="3200" b="1" dirty="0">
                <a:latin typeface="Times New Roman" panose="02020603050405020304" pitchFamily="18" charset="0"/>
                <a:ea typeface="Calibri" panose="020F0502020204030204" pitchFamily="34" charset="0"/>
                <a:cs typeface="Times New Roman" panose="02020603050405020304" pitchFamily="18" charset="0"/>
              </a:rPr>
              <a:t>How will the graph change if the concentration of buffer base (mainly HCO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3200" b="1"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imes New Roman" panose="02020603050405020304" pitchFamily="18" charset="0"/>
                <a:ea typeface="Calibri" panose="020F0502020204030204" pitchFamily="34" charset="0"/>
                <a:cs typeface="Times New Roman" panose="02020603050405020304" pitchFamily="18" charset="0"/>
              </a:rPr>
              <a:t>) changes in the subject’s blood? Sketch new lines on the same graph above for a subject who has (i) a metabolic acidosis (ii) a metabolic alkalosis</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9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0DA7B782-EA06-445E-85B1-DD1108F9743F}"/>
              </a:ext>
            </a:extLst>
          </p:cNvPr>
          <p:cNvSpPr/>
          <p:nvPr/>
        </p:nvSpPr>
        <p:spPr>
          <a:xfrm>
            <a:off x="478302" y="1466444"/>
            <a:ext cx="8285870" cy="3046988"/>
          </a:xfrm>
          <a:prstGeom prst="rect">
            <a:avLst/>
          </a:prstGeom>
        </p:spPr>
        <p:txBody>
          <a:bodyPr wrap="square">
            <a:spAutoFit/>
          </a:bodyPr>
          <a:lstStyle/>
          <a:p>
            <a:pPr marL="457200" indent="-457200" algn="just">
              <a:buFont typeface="Wingdings" panose="05000000000000000000" pitchFamily="2" charset="2"/>
              <a:buChar char="Ø"/>
            </a:pPr>
            <a:r>
              <a:rPr lang="en-US" sz="3200" b="1" dirty="0">
                <a:latin typeface="Times New Roman" panose="02020603050405020304" pitchFamily="18" charset="0"/>
                <a:ea typeface="Calibri" panose="020F0502020204030204" pitchFamily="34" charset="0"/>
                <a:cs typeface="Times New Roman" panose="02020603050405020304" pitchFamily="18" charset="0"/>
              </a:rPr>
              <a:t>Re-draw the 3 curves you have constructed above. Indicate what will happen to the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pH, and buffer line of a subject's blood over 3 days of mild hypoventilation. (i.e. the process of renal compensation of a respiratory acidosis).</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02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2863A5B6-8033-486D-93EC-23543AF1469E}"/>
              </a:ext>
            </a:extLst>
          </p:cNvPr>
          <p:cNvSpPr/>
          <p:nvPr/>
        </p:nvSpPr>
        <p:spPr>
          <a:xfrm>
            <a:off x="506433" y="926231"/>
            <a:ext cx="8328077" cy="4125809"/>
          </a:xfrm>
          <a:prstGeom prst="rect">
            <a:avLst/>
          </a:prstGeom>
        </p:spPr>
        <p:txBody>
          <a:bodyPr wrap="square">
            <a:spAutoFit/>
          </a:bodyPr>
          <a:lstStyle/>
          <a:p>
            <a:pPr marL="457200" marR="122555" lvl="0" indent="-457200" algn="just">
              <a:lnSpc>
                <a:spcPct val="96000"/>
              </a:lnSpc>
              <a:buFont typeface="Wingdings" panose="05000000000000000000" pitchFamily="2" charset="2"/>
              <a:buChar char="Ø"/>
              <a:tabLst>
                <a:tab pos="2286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Respiratory diseases which cause reduced ventilation of the lungs as a whole lead to both hypoxia and hypercapnia. What effect will the hypercapnia have on the urge to breathe?</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525"/>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365125" algn="just"/>
            <a:r>
              <a:rPr lang="en-US" sz="3200" b="1" dirty="0">
                <a:latin typeface="Times New Roman" panose="02020603050405020304" pitchFamily="18" charset="0"/>
                <a:ea typeface="Calibri" panose="020F0502020204030204" pitchFamily="34" charset="0"/>
                <a:cs typeface="Times New Roman" panose="02020603050405020304" pitchFamily="18" charset="0"/>
              </a:rPr>
              <a:t>(Note: the subject will not be able to increase his/her tidal volume enough to restore normocapnia because of the disease)</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74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87C9E60A-8619-420E-A1F8-313E2D6656E2}"/>
              </a:ext>
            </a:extLst>
          </p:cNvPr>
          <p:cNvSpPr/>
          <p:nvPr/>
        </p:nvSpPr>
        <p:spPr>
          <a:xfrm>
            <a:off x="337624" y="2064826"/>
            <a:ext cx="8567225" cy="1077218"/>
          </a:xfrm>
          <a:prstGeom prst="rect">
            <a:avLst/>
          </a:prstGeom>
        </p:spPr>
        <p:txBody>
          <a:bodyPr wrap="square">
            <a:spAutoFit/>
          </a:bodyPr>
          <a:lstStyle/>
          <a:p>
            <a:pPr marL="457200" indent="-457200" algn="just">
              <a:buFont typeface="Wingdings" panose="05000000000000000000" pitchFamily="2" charset="2"/>
              <a:buChar char="Ø"/>
            </a:pPr>
            <a:r>
              <a:rPr lang="en-US" sz="3200" b="1" dirty="0">
                <a:latin typeface="Times New Roman" panose="02020603050405020304" pitchFamily="18" charset="0"/>
                <a:ea typeface="Calibri" panose="020F0502020204030204" pitchFamily="34" charset="0"/>
                <a:cs typeface="Times New Roman" panose="02020603050405020304" pitchFamily="18" charset="0"/>
              </a:rPr>
              <a:t>What will happen to the urge to breathe over time if the hypercapnia persists? Why?</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7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E2A4819A-EDE1-4E29-BA9C-4168644EC952}"/>
              </a:ext>
            </a:extLst>
          </p:cNvPr>
          <p:cNvSpPr/>
          <p:nvPr/>
        </p:nvSpPr>
        <p:spPr>
          <a:xfrm>
            <a:off x="351692" y="1408000"/>
            <a:ext cx="8447639" cy="2554545"/>
          </a:xfrm>
          <a:prstGeom prst="rect">
            <a:avLst/>
          </a:prstGeom>
        </p:spPr>
        <p:txBody>
          <a:bodyPr wrap="square">
            <a:spAutoFit/>
          </a:bodyPr>
          <a:lstStyle/>
          <a:p>
            <a:pPr marL="457200" indent="-457200" algn="just">
              <a:buFont typeface="Wingdings" panose="05000000000000000000" pitchFamily="2" charset="2"/>
              <a:buChar char="Ø"/>
            </a:pPr>
            <a:r>
              <a:rPr lang="en-US" sz="3200" b="1" dirty="0">
                <a:latin typeface="Times New Roman" panose="02020603050405020304" pitchFamily="18" charset="0"/>
                <a:ea typeface="Calibri" panose="020F0502020204030204" pitchFamily="34" charset="0"/>
                <a:cs typeface="Times New Roman" panose="02020603050405020304" pitchFamily="18" charset="0"/>
              </a:rPr>
              <a:t>In the normal individual breathing is 'driven' by carbon dioxide. Which partial pressure do you think is most important in a subject with long term hypercapnia and hypoxia?</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35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AAD1EA80-2497-4842-8B27-E9EEB3772590}"/>
              </a:ext>
            </a:extLst>
          </p:cNvPr>
          <p:cNvSpPr/>
          <p:nvPr/>
        </p:nvSpPr>
        <p:spPr>
          <a:xfrm>
            <a:off x="295421" y="1683707"/>
            <a:ext cx="8679766" cy="3160609"/>
          </a:xfrm>
          <a:prstGeom prst="rect">
            <a:avLst/>
          </a:prstGeom>
        </p:spPr>
        <p:txBody>
          <a:bodyPr wrap="square">
            <a:spAutoFit/>
          </a:bodyPr>
          <a:lstStyle/>
          <a:p>
            <a:pPr marL="461645" indent="-457200" algn="just">
              <a:spcAft>
                <a:spcPts val="0"/>
              </a:spcAft>
              <a:buFont typeface="Wingdings" panose="05000000000000000000" pitchFamily="2" charset="2"/>
              <a:buChar char="Ø"/>
            </a:pPr>
            <a:r>
              <a:rPr lang="en-US" sz="3200" b="1" dirty="0">
                <a:latin typeface="Times New Roman" panose="02020603050405020304" pitchFamily="18" charset="0"/>
                <a:ea typeface="Calibri" panose="020F0502020204030204" pitchFamily="34" charset="0"/>
                <a:cs typeface="Times New Roman" panose="02020603050405020304" pitchFamily="18" charset="0"/>
              </a:rPr>
              <a:t>What might happen to such a subject if you give them oxygen to breathe?</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505"/>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534988" marR="12700" algn="just">
              <a:lnSpc>
                <a:spcPct val="96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(Note: this becomes important when treating patients with chronic obstructive pulmonary disease, who have both hypercapnia and hypoxia, as you will see later).</a:t>
            </a:r>
            <a:endParaRPr lang="en-GB"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61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BECC92C9-0897-4A4C-84C3-8D728995BE3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6" name="Picture 5" descr="A close up of a logo&#10;&#10;Description automatically generated">
            <a:extLst>
              <a:ext uri="{FF2B5EF4-FFF2-40B4-BE49-F238E27FC236}">
                <a16:creationId xmlns:a16="http://schemas.microsoft.com/office/drawing/2014/main" id="{36E9D1A9-5039-49BA-829C-B8AC2B501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pic>
        <p:nvPicPr>
          <p:cNvPr id="7" name="Picture 6">
            <a:extLst>
              <a:ext uri="{FF2B5EF4-FFF2-40B4-BE49-F238E27FC236}">
                <a16:creationId xmlns:a16="http://schemas.microsoft.com/office/drawing/2014/main" id="{955848B4-E2D4-4574-A76A-3D78D64B0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671"/>
            <a:ext cx="9159747" cy="5871117"/>
          </a:xfrm>
          <a:prstGeom prst="rect">
            <a:avLst/>
          </a:prstGeom>
        </p:spPr>
      </p:pic>
    </p:spTree>
    <p:extLst>
      <p:ext uri="{BB962C8B-B14F-4D97-AF65-F5344CB8AC3E}">
        <p14:creationId xmlns:p14="http://schemas.microsoft.com/office/powerpoint/2010/main" val="90705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A735506B-50BE-42C9-89E3-C02C914C3140}"/>
              </a:ext>
            </a:extLst>
          </p:cNvPr>
          <p:cNvSpPr/>
          <p:nvPr/>
        </p:nvSpPr>
        <p:spPr>
          <a:xfrm>
            <a:off x="351691" y="1335359"/>
            <a:ext cx="8454683" cy="3470309"/>
          </a:xfrm>
          <a:prstGeom prst="rect">
            <a:avLst/>
          </a:prstGeom>
        </p:spPr>
        <p:txBody>
          <a:bodyPr wrap="square">
            <a:spAutoFit/>
          </a:bodyPr>
          <a:lstStyle/>
          <a:p>
            <a:pPr marL="534988" marR="274955" lvl="0" indent="-534988" algn="just">
              <a:lnSpc>
                <a:spcPct val="98000"/>
              </a:lnSpc>
              <a:buFont typeface="Wingdings" panose="05000000000000000000" pitchFamily="2" charset="2"/>
              <a:buChar char="Ø"/>
              <a:tabLst>
                <a:tab pos="45085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A patient presents to you with the following arterial blood chemistry: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6.3kPa, pH 7.34. Use the Henderson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Hasselbalch</a:t>
            </a:r>
            <a:r>
              <a:rPr lang="en-US" sz="3200" b="1" dirty="0">
                <a:latin typeface="Times New Roman" panose="02020603050405020304" pitchFamily="18" charset="0"/>
                <a:ea typeface="Calibri" panose="020F0502020204030204" pitchFamily="34" charset="0"/>
                <a:cs typeface="Times New Roman" panose="02020603050405020304" pitchFamily="18" charset="0"/>
              </a:rPr>
              <a:t> equation to calculate the concentration of hydrogen carbonate ions in her plasma. What is this disturbance of acid base balance called?</a:t>
            </a:r>
            <a:endParaRPr lang="en-GB"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9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A735506B-50BE-42C9-89E3-C02C914C3140}"/>
              </a:ext>
            </a:extLst>
          </p:cNvPr>
          <p:cNvSpPr/>
          <p:nvPr/>
        </p:nvSpPr>
        <p:spPr>
          <a:xfrm>
            <a:off x="351691" y="1335359"/>
            <a:ext cx="8454683" cy="2062103"/>
          </a:xfrm>
          <a:prstGeom prst="rect">
            <a:avLst/>
          </a:prstGeom>
        </p:spPr>
        <p:txBody>
          <a:bodyPr wrap="square">
            <a:spAutoFit/>
          </a:bodyPr>
          <a:lstStyle/>
          <a:p>
            <a:pPr marL="457200" lvl="0" indent="-45720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You return to the same patient 3 days later, her pCO</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is still 6.3kPa, but the new plasma pH is 7.4. What has changed and why? What do we call this change in acid base balance?</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65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1">
            <a:extLst>
              <a:ext uri="{FF2B5EF4-FFF2-40B4-BE49-F238E27FC236}">
                <a16:creationId xmlns:a16="http://schemas.microsoft.com/office/drawing/2014/main" id="{63CE25CD-34E9-4082-B01E-68B77324051F}"/>
              </a:ext>
            </a:extLst>
          </p:cNvPr>
          <p:cNvSpPr/>
          <p:nvPr/>
        </p:nvSpPr>
        <p:spPr>
          <a:xfrm>
            <a:off x="422031" y="667184"/>
            <a:ext cx="8525021" cy="5021759"/>
          </a:xfrm>
          <a:prstGeom prst="rect">
            <a:avLst/>
          </a:prstGeom>
        </p:spPr>
        <p:txBody>
          <a:bodyPr wrap="square">
            <a:spAutoFit/>
          </a:bodyPr>
          <a:lstStyle/>
          <a:p>
            <a:pPr marL="450850" marR="88900" lvl="0" indent="-450850" algn="just">
              <a:lnSpc>
                <a:spcPct val="93000"/>
              </a:lnSpc>
              <a:buFont typeface="Wingdings" panose="05000000000000000000" pitchFamily="2" charset="2"/>
              <a:buChar char="Ø"/>
              <a:tabLst>
                <a:tab pos="2286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A young man is seen in casualty with acute pneumonia. There is poor ventilation of part of his lung due to an acute inflammatory exudate filling the affected alveoli. Indicate the likely changes in pO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&amp;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in the alveolar gas &amp; blood draining the affected &amp; non affected alveoli.</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450850" indent="-450850" algn="just">
              <a:lnSpc>
                <a:spcPts val="1045"/>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450850" marR="152400" algn="just">
              <a:lnSpc>
                <a:spcPct val="98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Choose from following options to complete appropriate boxes &amp; alveoli in the diagram:-</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450850" indent="-450850" algn="just">
              <a:lnSpc>
                <a:spcPts val="465"/>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L="450850" algn="just"/>
            <a:r>
              <a:rPr lang="en-US" sz="3200" b="1" dirty="0">
                <a:latin typeface="Times New Roman" panose="02020603050405020304" pitchFamily="18" charset="0"/>
                <a:ea typeface="Calibri" panose="020F0502020204030204" pitchFamily="34" charset="0"/>
                <a:cs typeface="Times New Roman" panose="02020603050405020304" pitchFamily="18" charset="0"/>
              </a:rPr>
              <a:t>Normal (</a:t>
            </a:r>
            <a:r>
              <a:rPr lang="en-US" sz="3200" b="1" baseline="30000" dirty="0">
                <a:latin typeface="Times New Roman" panose="02020603050405020304" pitchFamily="18" charset="0"/>
                <a:ea typeface="Wingdings" panose="05000000000000000000" pitchFamily="2" charset="2"/>
                <a:cs typeface="Times New Roman" panose="02020603050405020304" pitchFamily="18" charset="0"/>
              </a:rPr>
              <a:t>à</a:t>
            </a:r>
            <a:r>
              <a:rPr lang="en-US" sz="3200" b="1" dirty="0">
                <a:latin typeface="Times New Roman" panose="02020603050405020304" pitchFamily="18" charset="0"/>
                <a:ea typeface="Calibri" panose="020F0502020204030204" pitchFamily="34" charset="0"/>
                <a:cs typeface="Times New Roman" panose="02020603050405020304" pitchFamily="18" charset="0"/>
              </a:rPr>
              <a:t>) Increased (↑) decreased (↓)</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37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pic>
        <p:nvPicPr>
          <p:cNvPr id="6" name="Picture 5">
            <a:extLst>
              <a:ext uri="{FF2B5EF4-FFF2-40B4-BE49-F238E27FC236}">
                <a16:creationId xmlns:a16="http://schemas.microsoft.com/office/drawing/2014/main" id="{08904B46-B499-40DF-AD15-0BEB02D5FF6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0430" y="168988"/>
            <a:ext cx="7049426" cy="5897282"/>
          </a:xfrm>
          <a:prstGeom prst="rect">
            <a:avLst/>
          </a:prstGeom>
          <a:noFill/>
        </p:spPr>
      </p:pic>
    </p:spTree>
    <p:extLst>
      <p:ext uri="{BB962C8B-B14F-4D97-AF65-F5344CB8AC3E}">
        <p14:creationId xmlns:p14="http://schemas.microsoft.com/office/powerpoint/2010/main" val="210892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2" name="Rectangle 2">
            <a:extLst>
              <a:ext uri="{FF2B5EF4-FFF2-40B4-BE49-F238E27FC236}">
                <a16:creationId xmlns:a16="http://schemas.microsoft.com/office/drawing/2014/main" id="{205D3AD0-1623-4457-BD28-650850A7B82E}"/>
              </a:ext>
            </a:extLst>
          </p:cNvPr>
          <p:cNvSpPr>
            <a:spLocks noChangeArrowheads="1"/>
          </p:cNvSpPr>
          <p:nvPr/>
        </p:nvSpPr>
        <p:spPr bwMode="auto">
          <a:xfrm>
            <a:off x="373434" y="1199755"/>
            <a:ext cx="8461076" cy="329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8662" tIns="287247" rIns="353901"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Next consider the response of the respiratory system to the above changes in pO</a:t>
            </a:r>
            <a:r>
              <a:rPr kumimoji="0" lang="en-US" altLang="en-US" sz="3200" b="1"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&amp; PCO</a:t>
            </a:r>
            <a:r>
              <a:rPr kumimoji="0" lang="en-US" altLang="en-US" sz="3200" b="1"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Then complete the following diagram to show the final effect on pO</a:t>
            </a:r>
            <a:r>
              <a:rPr kumimoji="0" lang="en-US" altLang="en-US" sz="3200" b="1"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&amp; PCO</a:t>
            </a:r>
            <a:r>
              <a:rPr kumimoji="0" lang="en-US" altLang="en-US" sz="3200" b="1"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this patient.</a:t>
            </a:r>
            <a:endParaRPr kumimoji="0" lang="en-GB"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GB"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E261B8A4-519C-4170-8E02-F53E54A3087E}"/>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815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pic>
        <p:nvPicPr>
          <p:cNvPr id="6" name="Picture 5">
            <a:extLst>
              <a:ext uri="{FF2B5EF4-FFF2-40B4-BE49-F238E27FC236}">
                <a16:creationId xmlns:a16="http://schemas.microsoft.com/office/drawing/2014/main" id="{3D6CCCC2-C594-41D2-B8A0-38ACB95499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5442" y="262105"/>
            <a:ext cx="7281026" cy="5999814"/>
          </a:xfrm>
          <a:prstGeom prst="rect">
            <a:avLst/>
          </a:prstGeom>
          <a:noFill/>
        </p:spPr>
      </p:pic>
    </p:spTree>
    <p:extLst>
      <p:ext uri="{BB962C8B-B14F-4D97-AF65-F5344CB8AC3E}">
        <p14:creationId xmlns:p14="http://schemas.microsoft.com/office/powerpoint/2010/main" val="198517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7" name="Rectangle 6">
            <a:extLst>
              <a:ext uri="{FF2B5EF4-FFF2-40B4-BE49-F238E27FC236}">
                <a16:creationId xmlns:a16="http://schemas.microsoft.com/office/drawing/2014/main" id="{D88AE3B7-9C09-41CC-8ADA-637DDCEC0678}"/>
              </a:ext>
            </a:extLst>
          </p:cNvPr>
          <p:cNvSpPr/>
          <p:nvPr/>
        </p:nvSpPr>
        <p:spPr>
          <a:xfrm>
            <a:off x="281353" y="1027358"/>
            <a:ext cx="8651630" cy="3577903"/>
          </a:xfrm>
          <a:prstGeom prst="rect">
            <a:avLst/>
          </a:prstGeom>
        </p:spPr>
        <p:txBody>
          <a:bodyPr wrap="square">
            <a:spAutoFit/>
          </a:bodyPr>
          <a:lstStyle/>
          <a:p>
            <a:pPr marL="457200" lvl="0" indent="-457200" algn="just">
              <a:buFont typeface="Wingdings" panose="05000000000000000000" pitchFamily="2" charset="2"/>
              <a:buChar char="Ø"/>
              <a:tabLst>
                <a:tab pos="228600" algn="l"/>
                <a:tab pos="4889500"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A young man appears in casualty. You note that his respiration is rapid and quite deep, and suspect that he is anxious and hyperventilating. When you measure his blood gases you find a pCO</a:t>
            </a:r>
            <a:r>
              <a:rPr lang="en-US" sz="3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of 4.3kPa, and a plasma pH of 7.2. Is your initial suspicion correct?</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60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
        <p:nvSpPr>
          <p:cNvPr id="6" name="Rectangle 5">
            <a:extLst>
              <a:ext uri="{FF2B5EF4-FFF2-40B4-BE49-F238E27FC236}">
                <a16:creationId xmlns:a16="http://schemas.microsoft.com/office/drawing/2014/main" id="{1CD48851-257E-40D8-8776-F56B1E14BD04}"/>
              </a:ext>
            </a:extLst>
          </p:cNvPr>
          <p:cNvSpPr/>
          <p:nvPr/>
        </p:nvSpPr>
        <p:spPr>
          <a:xfrm>
            <a:off x="337623" y="1480513"/>
            <a:ext cx="8563981" cy="3416320"/>
          </a:xfrm>
          <a:prstGeom prst="rect">
            <a:avLst/>
          </a:prstGeom>
        </p:spPr>
        <p:txBody>
          <a:bodyPr wrap="square">
            <a:spAutoFit/>
          </a:bodyPr>
          <a:lstStyle/>
          <a:p>
            <a:pPr algn="just"/>
            <a:r>
              <a:rPr lang="en-US" sz="3600" b="1" dirty="0">
                <a:latin typeface="Times New Roman" panose="02020603050405020304" pitchFamily="18" charset="0"/>
                <a:ea typeface="Calibri" panose="020F0502020204030204" pitchFamily="34" charset="0"/>
                <a:cs typeface="Times New Roman" panose="02020603050405020304" pitchFamily="18" charset="0"/>
              </a:rPr>
              <a:t>If not, what might account for the symptoms? How would your view change if you learned that he had been feeling very tired lately and seemed far more thirsty. What other investigation would you perform?</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318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725</Words>
  <Application>Microsoft Office PowerPoint</Application>
  <PresentationFormat>On-screen Show (4:3)</PresentationFormat>
  <Paragraphs>47</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Berlin Sans FB Demi</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Hadeel Al Ali</dc:creator>
  <cp:lastModifiedBy>Hadeel Al Ali</cp:lastModifiedBy>
  <cp:revision>30</cp:revision>
  <dcterms:created xsi:type="dcterms:W3CDTF">2019-10-14T04:57:49Z</dcterms:created>
  <dcterms:modified xsi:type="dcterms:W3CDTF">2019-11-06T14:45:28Z</dcterms:modified>
</cp:coreProperties>
</file>